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446" r:id="rId2"/>
    <p:sldId id="432" r:id="rId3"/>
    <p:sldId id="449" r:id="rId4"/>
    <p:sldId id="447" r:id="rId5"/>
    <p:sldId id="440" r:id="rId6"/>
    <p:sldId id="439" r:id="rId7"/>
    <p:sldId id="377" r:id="rId8"/>
    <p:sldId id="378" r:id="rId9"/>
    <p:sldId id="383" r:id="rId10"/>
    <p:sldId id="375" r:id="rId11"/>
    <p:sldId id="437" r:id="rId12"/>
    <p:sldId id="441" r:id="rId13"/>
    <p:sldId id="436" r:id="rId14"/>
    <p:sldId id="442" r:id="rId15"/>
    <p:sldId id="443" r:id="rId16"/>
    <p:sldId id="445" r:id="rId17"/>
    <p:sldId id="381" r:id="rId18"/>
    <p:sldId id="433" r:id="rId19"/>
    <p:sldId id="448" r:id="rId20"/>
    <p:sldId id="434" r:id="rId21"/>
    <p:sldId id="392" r:id="rId22"/>
    <p:sldId id="393" r:id="rId23"/>
    <p:sldId id="270" r:id="rId24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07" Type="http://schemas.openxmlformats.org/officeDocument/2006/relationships/viewProps" Target="viewProps.xml"/><Relationship Id="rId11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11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10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https://colab.research.google.com/github/dortmans/ml_notebooks/blob/master/face_detection.ipynb#scrollTo=BmECWHDlEfSq</a:t>
            </a:r>
          </a:p>
        </p:txBody>
      </p:sp>
    </p:spTree>
    <p:extLst>
      <p:ext uri="{BB962C8B-B14F-4D97-AF65-F5344CB8AC3E}">
        <p14:creationId xmlns:p14="http://schemas.microsoft.com/office/powerpoint/2010/main" val="170161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05/07/2022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à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5" name="Picture 4" descr="Face Scanner UI GIF by Adi Milan on Dribbble">
            <a:extLst>
              <a:ext uri="{FF2B5EF4-FFF2-40B4-BE49-F238E27FC236}">
                <a16:creationId xmlns:a16="http://schemas.microsoft.com/office/drawing/2014/main" id="{D4402F41-05DA-AA28-3798-605AAB7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57" y="0"/>
            <a:ext cx="4325243" cy="32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obô doméstico PNG clipart | PNG Mart">
            <a:extLst>
              <a:ext uri="{FF2B5EF4-FFF2-40B4-BE49-F238E27FC236}">
                <a16:creationId xmlns:a16="http://schemas.microsoft.com/office/drawing/2014/main" id="{23576A5A-07A9-AE4F-6BF0-8A5E208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23" y="395933"/>
            <a:ext cx="3868120" cy="2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acerec1">
            <a:extLst>
              <a:ext uri="{FF2B5EF4-FFF2-40B4-BE49-F238E27FC236}">
                <a16:creationId xmlns:a16="http://schemas.microsoft.com/office/drawing/2014/main" id="{C8E6E7FA-9A76-6078-985E-CCC41CF9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 O objeto deve ser 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     </a:t>
            </a:r>
            <a:r>
              <a:rPr lang="pt-BR" sz="2200" b="1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detectado</a:t>
            </a: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 e </a:t>
            </a:r>
            <a:r>
              <a:rPr lang="pt-BR" sz="2200" b="1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classificado</a:t>
            </a: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</a:rPr>
              <a:t> 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objetos em imagens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63833EE-CF40-FF6C-0B00-9F4EE0158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51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FA10CC-D375-5750-E32E-9DB506AC4ADE}"/>
              </a:ext>
            </a:extLst>
          </p:cNvPr>
          <p:cNvSpPr/>
          <p:nvPr/>
        </p:nvSpPr>
        <p:spPr>
          <a:xfrm>
            <a:off x="0" y="0"/>
            <a:ext cx="9105484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10473-EB17-4F31-B538-1A20FC5C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22" y="197615"/>
            <a:ext cx="8520600" cy="572700"/>
          </a:xfrm>
        </p:spPr>
        <p:txBody>
          <a:bodyPr>
            <a:noAutofit/>
          </a:bodyPr>
          <a:lstStyle/>
          <a:p>
            <a:r>
              <a:rPr lang="pt-BR" sz="3600" b="1" dirty="0">
                <a:solidFill>
                  <a:srgbClr val="48F048"/>
                </a:solidFill>
                <a:latin typeface="Century Gothic" panose="020B0502020202020204" pitchFamily="34" charset="0"/>
              </a:rPr>
              <a:t>Extração de </a:t>
            </a:r>
            <a:r>
              <a:rPr lang="pt-BR" sz="3600" b="1" i="1" dirty="0" err="1">
                <a:solidFill>
                  <a:srgbClr val="48F048"/>
                </a:solidFill>
                <a:latin typeface="Century Gothic" panose="020B0502020202020204" pitchFamily="34" charset="0"/>
              </a:rPr>
              <a:t>Features</a:t>
            </a:r>
            <a:r>
              <a:rPr lang="pt-BR" sz="3600" b="1" i="1" dirty="0">
                <a:solidFill>
                  <a:srgbClr val="48F048"/>
                </a:solidFill>
                <a:latin typeface="Century Gothic" panose="020B0502020202020204" pitchFamily="34" charset="0"/>
              </a:rPr>
              <a:t> </a:t>
            </a:r>
            <a:br>
              <a:rPr lang="pt-BR" sz="3600" b="1" i="1" dirty="0">
                <a:solidFill>
                  <a:srgbClr val="48F048"/>
                </a:solidFill>
                <a:latin typeface="Century Gothic" panose="020B0502020202020204" pitchFamily="34" charset="0"/>
              </a:rPr>
            </a:br>
            <a:r>
              <a:rPr lang="pt-BR" sz="3600" b="1" dirty="0">
                <a:solidFill>
                  <a:srgbClr val="48F048"/>
                </a:solidFill>
                <a:latin typeface="Century Gothic" panose="020B0502020202020204" pitchFamily="34" charset="0"/>
              </a:rPr>
              <a:t>da face humana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0B40F-BDB2-321A-5C18-F8ABF842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EA2C-31C4-616D-4876-26FC194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3074" name="Picture 2" descr="Edge Detection in Computer Vision | by Konstantin Dorichev | Medium">
            <a:extLst>
              <a:ext uri="{FF2B5EF4-FFF2-40B4-BE49-F238E27FC236}">
                <a16:creationId xmlns:a16="http://schemas.microsoft.com/office/drawing/2014/main" id="{3E0DADEC-2E46-E828-83C3-7CCFC607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1" y="1462749"/>
            <a:ext cx="2820733" cy="282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bel edge detector | Martin">
            <a:extLst>
              <a:ext uri="{FF2B5EF4-FFF2-40B4-BE49-F238E27FC236}">
                <a16:creationId xmlns:a16="http://schemas.microsoft.com/office/drawing/2014/main" id="{FC6A6FCE-1D0C-729A-8CC4-41699C79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17" y="1446442"/>
            <a:ext cx="5429019" cy="2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CVLogo · opencv/opencv Wiki · GitHub">
            <a:extLst>
              <a:ext uri="{FF2B5EF4-FFF2-40B4-BE49-F238E27FC236}">
                <a16:creationId xmlns:a16="http://schemas.microsoft.com/office/drawing/2014/main" id="{0CF85282-8AC3-ACB5-3912-90C5ACC3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08" y="138411"/>
            <a:ext cx="1250276" cy="11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00BB44C-CDBA-8447-AB6F-BA359DAC020A}"/>
              </a:ext>
            </a:extLst>
          </p:cNvPr>
          <p:cNvSpPr txBox="1"/>
          <p:nvPr/>
        </p:nvSpPr>
        <p:spPr>
          <a:xfrm>
            <a:off x="795454" y="4464457"/>
            <a:ext cx="785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    Imagem Original                       Imagem em tons de cinza                   Detecção de bordas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097727-43BC-1EA3-0257-21D647E9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1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Filtro de bordas: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Extração de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4" name="Picture 4" descr="Rede neural artificial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8142" y="587829"/>
            <a:ext cx="6137276" cy="4091518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61255" y="4626427"/>
            <a:ext cx="2286000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i="1" dirty="0" err="1"/>
              <a:t>Features</a:t>
            </a:r>
            <a:endParaRPr lang="pt-BR" sz="1800" b="1" i="1" dirty="0"/>
          </a:p>
        </p:txBody>
      </p:sp>
      <p:sp>
        <p:nvSpPr>
          <p:cNvPr id="15" name="Retângulo 14"/>
          <p:cNvSpPr/>
          <p:nvPr/>
        </p:nvSpPr>
        <p:spPr>
          <a:xfrm>
            <a:off x="4517573" y="4637313"/>
            <a:ext cx="2242458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Classificação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9054F3-748D-30A6-4EAA-19612788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4" y="1697404"/>
            <a:ext cx="26765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5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FA10CC-D375-5750-E32E-9DB506AC4ADE}"/>
              </a:ext>
            </a:extLst>
          </p:cNvPr>
          <p:cNvSpPr/>
          <p:nvPr/>
        </p:nvSpPr>
        <p:spPr>
          <a:xfrm>
            <a:off x="0" y="0"/>
            <a:ext cx="9105484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10473-EB17-4F31-B538-1A20FC5C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293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Extração de </a:t>
            </a:r>
            <a:r>
              <a:rPr lang="pt-BR" b="1" i="1" dirty="0" err="1">
                <a:solidFill>
                  <a:srgbClr val="FF0000"/>
                </a:solidFill>
              </a:rPr>
              <a:t>Features</a:t>
            </a:r>
            <a:r>
              <a:rPr lang="pt-BR" b="1" i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</a:rPr>
              <a:t>da face humana</a:t>
            </a:r>
            <a:br>
              <a:rPr lang="pt-BR" b="1" dirty="0">
                <a:solidFill>
                  <a:srgbClr val="FF0000"/>
                </a:solidFill>
              </a:rPr>
            </a:br>
            <a:r>
              <a:rPr lang="pt-BR" b="1" dirty="0">
                <a:solidFill>
                  <a:srgbClr val="48F048"/>
                </a:solidFill>
              </a:rPr>
              <a:t>Atualmente com redes de </a:t>
            </a:r>
            <a:r>
              <a:rPr lang="pt-BR" b="1" i="1" dirty="0" err="1">
                <a:solidFill>
                  <a:srgbClr val="48F048"/>
                </a:solidFill>
              </a:rPr>
              <a:t>Deep</a:t>
            </a:r>
            <a:r>
              <a:rPr lang="pt-BR" b="1" i="1" dirty="0">
                <a:solidFill>
                  <a:srgbClr val="48F048"/>
                </a:solidFill>
              </a:rPr>
              <a:t> Learning</a:t>
            </a:r>
            <a:endParaRPr lang="pt-BR" b="1" dirty="0">
              <a:solidFill>
                <a:srgbClr val="48F048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0B40F-BDB2-321A-5C18-F8ABF842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EA2C-31C4-616D-4876-26FC194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2050" name="Picture 2" descr="Facerec3">
            <a:extLst>
              <a:ext uri="{FF2B5EF4-FFF2-40B4-BE49-F238E27FC236}">
                <a16:creationId xmlns:a16="http://schemas.microsoft.com/office/drawing/2014/main" id="{956D616A-E485-B0CA-9229-A585FA8C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86" y="1091422"/>
            <a:ext cx="7696345" cy="405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4203A5F-0887-8F5D-8470-D771352F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28059446-DAD0-05D4-CE2B-33272B0648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2114" y="2119903"/>
            <a:ext cx="2065236" cy="2065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540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Extração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automática: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com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Learning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48" name="Picture 4" descr="Deep Learning e suas aplicações na atualidade - Revista Científ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33322"/>
            <a:ext cx="8785825" cy="2316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317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Extração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automática: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com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Learning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0" name="Picture 2" descr="Deep Learning: do Conceito às Aplicações | by Marlesson Santana | Data 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347" y="1454014"/>
            <a:ext cx="7113494" cy="3645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598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Estruturas de Redes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Deep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Learning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Playground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TensorFlow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FF20C3F-F613-155C-65A3-6C465573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133"/>
            <a:ext cx="9144000" cy="35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8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45+] Image Classification Vs Object Det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62171"/>
            <a:ext cx="7272670" cy="3681329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54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EFA79-E07C-1A0B-C6C6-823EB856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D7C83AE-4F46-C9B9-9A6E-8464C25BF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Face Recognition with Python, in Under 25 Lines of Code – Real Python">
            <a:extLst>
              <a:ext uri="{FF2B5EF4-FFF2-40B4-BE49-F238E27FC236}">
                <a16:creationId xmlns:a16="http://schemas.microsoft.com/office/drawing/2014/main" id="{BD234CE3-0A72-070F-4260-9BCF487F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13154D9-59C2-05D8-788B-362F9CF4EF56}"/>
              </a:ext>
            </a:extLst>
          </p:cNvPr>
          <p:cNvSpPr/>
          <p:nvPr/>
        </p:nvSpPr>
        <p:spPr>
          <a:xfrm>
            <a:off x="0" y="4476285"/>
            <a:ext cx="9105484" cy="468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</a:rPr>
              <a:t>Vamos aprender a detectar e reconhecer faces humanas...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A4A1C-EFFE-F7D1-274A-71BD576AF06E}"/>
              </a:ext>
            </a:extLst>
          </p:cNvPr>
          <p:cNvSpPr txBox="1"/>
          <p:nvPr/>
        </p:nvSpPr>
        <p:spPr>
          <a:xfrm>
            <a:off x="6363629" y="198864"/>
            <a:ext cx="267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sz="2000" dirty="0">
                <a:sym typeface="Wingdings" panose="05000000000000000000" pitchFamily="2" charset="2"/>
              </a:rPr>
              <a:t>Detecção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sz="2000" dirty="0">
                <a:sym typeface="Wingdings" panose="05000000000000000000" pitchFamily="2" charset="2"/>
              </a:rPr>
              <a:t>Classificação</a:t>
            </a:r>
            <a:endParaRPr lang="pt-BR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B3163E-C439-159B-60AF-813FDA14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76ACBA-FB72-FE52-0EAB-380F33AE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8" y="1127851"/>
            <a:ext cx="6195241" cy="39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6F0491AF-7680-3BCF-B2DD-D2FE4B3DB3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9360" y="0"/>
            <a:ext cx="2834640" cy="2834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305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Detecção 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Reconhecimento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Facial com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Deep Learning</a:t>
            </a:r>
            <a:r>
              <a:rPr lang="en-US" sz="3200" b="1" i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15182" y="2756841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Criando sua base de dados: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9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o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5CCBA1-4855-1FFB-F7CC-DF7E7348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81428"/>
            <a:ext cx="5492387" cy="3676476"/>
          </a:xfrm>
          <a:prstGeom prst="rect">
            <a:avLst/>
          </a:prstGeom>
        </p:spPr>
      </p:pic>
      <p:pic>
        <p:nvPicPr>
          <p:cNvPr id="5122" name="Picture 2" descr="How Automated Face Recognition Works - Rank One Computing">
            <a:extLst>
              <a:ext uri="{FF2B5EF4-FFF2-40B4-BE49-F238E27FC236}">
                <a16:creationId xmlns:a16="http://schemas.microsoft.com/office/drawing/2014/main" id="{EFC7B8E4-F0E3-2355-56C5-50A2A6F4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44" y="1150613"/>
            <a:ext cx="3335256" cy="208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6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Rotulação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</a:p>
        </p:txBody>
      </p:sp>
      <p:pic>
        <p:nvPicPr>
          <p:cNvPr id="29698" name="Picture 2" descr="Image samples from the Traffic Signs Dataset [26]. | Download Scientific 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207" y="1686810"/>
            <a:ext cx="3489299" cy="2695184"/>
          </a:xfrm>
          <a:prstGeom prst="rect">
            <a:avLst/>
          </a:prstGeom>
          <a:noFill/>
        </p:spPr>
      </p:pic>
      <p:pic>
        <p:nvPicPr>
          <p:cNvPr id="29700" name="Picture 4" descr="Traffic Signs Recognition: CNN. Traffic Signs Recognition using Deep… | by  Samyak Kala | The Startup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3301" y="1628466"/>
            <a:ext cx="4969214" cy="2753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452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Rotulação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062" y="1605704"/>
            <a:ext cx="3859020" cy="27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9440" y="1605704"/>
            <a:ext cx="4391047" cy="27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8194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The Secrets of Facial Recognition">
            <a:extLst>
              <a:ext uri="{FF2B5EF4-FFF2-40B4-BE49-F238E27FC236}">
                <a16:creationId xmlns:a16="http://schemas.microsoft.com/office/drawing/2014/main" id="{21134C38-40EA-9020-F4BC-E0CAD8C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" y="862363"/>
            <a:ext cx="5560151" cy="39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Posicionamento da câmera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Posição da captura da imagem: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4100" name="Picture 4" descr="Face Scanner UI GIF by Adi Milan on Dribbble">
            <a:extLst>
              <a:ext uri="{FF2B5EF4-FFF2-40B4-BE49-F238E27FC236}">
                <a16:creationId xmlns:a16="http://schemas.microsoft.com/office/drawing/2014/main" id="{FF72FC87-E8F8-4F0A-83D3-D7298FBC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48" y="1229849"/>
            <a:ext cx="3578336" cy="26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5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82" name="Picture 2" descr="Deep learning with PyTorch's library | by Karthick Nagarajan | PyTorch | 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14475"/>
            <a:ext cx="6451600" cy="3629026"/>
          </a:xfrm>
          <a:prstGeom prst="rect">
            <a:avLst/>
          </a:prstGeom>
          <a:noFill/>
        </p:spPr>
      </p:pic>
      <p:pic>
        <p:nvPicPr>
          <p:cNvPr id="12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8189" y="2746133"/>
            <a:ext cx="2649466" cy="2649466"/>
          </a:xfrm>
          <a:prstGeom prst="rect">
            <a:avLst/>
          </a:prstGeom>
          <a:noFill/>
        </p:spPr>
      </p:pic>
      <p:pic>
        <p:nvPicPr>
          <p:cNvPr id="1026" name="Picture 2" descr="Conheça as raças de gatos mais raras">
            <a:extLst>
              <a:ext uri="{FF2B5EF4-FFF2-40B4-BE49-F238E27FC236}">
                <a16:creationId xmlns:a16="http://schemas.microsoft.com/office/drawing/2014/main" id="{5BCC7160-7FEB-C1B8-B0A0-BD3A1BAC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00" y="608254"/>
            <a:ext cx="1899699" cy="26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6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22530" name="Picture 2" descr="Review of Deep Learning Algorithms for Object Detection | by Arthur  Ouaknine | Zyl Story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00893"/>
            <a:ext cx="7561081" cy="314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41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50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AC1DD-4A84-4C27-83EC-F004742CAC32}"/>
</file>

<file path=customXml/itemProps2.xml><?xml version="1.0" encoding="utf-8"?>
<ds:datastoreItem xmlns:ds="http://schemas.openxmlformats.org/officeDocument/2006/customXml" ds:itemID="{C9C75601-82C2-43CA-899F-C54D6EBFD236}"/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422</Words>
  <Application>Microsoft Office PowerPoint</Application>
  <PresentationFormat>Apresentação na tela (16:9)</PresentationFormat>
  <Paragraphs>92</Paragraphs>
  <Slides>23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Calibri</vt:lpstr>
      <vt:lpstr>Arial Narrow</vt:lpstr>
      <vt:lpstr>Century Gothic</vt:lpstr>
      <vt:lpstr>Arial</vt:lpstr>
      <vt:lpstr>Wingdings</vt:lpstr>
      <vt:lpstr>Simple Light</vt:lpstr>
      <vt:lpstr>Apresentação do PowerPoint</vt:lpstr>
      <vt:lpstr> </vt:lpstr>
      <vt:lpstr> </vt:lpstr>
      <vt:lpstr> </vt:lpstr>
      <vt:lpstr> </vt:lpstr>
      <vt:lpstr> </vt:lpstr>
      <vt:lpstr>    Detecção de objetos:     </vt:lpstr>
      <vt:lpstr>    Detecção de objetos:     </vt:lpstr>
      <vt:lpstr>    Detecção de objetos:     </vt:lpstr>
      <vt:lpstr>    O objeto deve ser       detectado e classificado:     </vt:lpstr>
      <vt:lpstr>Extração de Features  da face humana</vt:lpstr>
      <vt:lpstr>    Filtro de bordas:    </vt:lpstr>
      <vt:lpstr>Extração de Features da face humana Atualmente com redes de Deep Learning</vt:lpstr>
      <vt:lpstr>    Extração de features automática:    </vt:lpstr>
      <vt:lpstr>    Extração de features automática:    </vt:lpstr>
      <vt:lpstr>    Estruturas de Redes de Deep Learning:    </vt:lpstr>
      <vt:lpstr>    Detecção de objetos:     </vt:lpstr>
      <vt:lpstr>Apresentação do PowerPoint</vt:lpstr>
      <vt:lpstr>    Detecção de objetos:     </vt:lpstr>
      <vt:lpstr>    Criando sua base de dados:     </vt:lpstr>
      <vt:lpstr>    Rotulação de objetos:     </vt:lpstr>
      <vt:lpstr>    Rotulação de objetos: 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65</cp:revision>
  <dcterms:modified xsi:type="dcterms:W3CDTF">2022-07-05T19:05:41Z</dcterms:modified>
</cp:coreProperties>
</file>